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3" r:id="rId3"/>
    <p:sldMasterId id="2147483724" r:id="rId4"/>
  </p:sldMasterIdLst>
  <p:notesMasterIdLst>
    <p:notesMasterId r:id="rId6"/>
  </p:notesMasterIdLst>
  <p:handoutMasterIdLst>
    <p:handoutMasterId r:id="rId53"/>
  </p:handoutMasterIdLst>
  <p:sldIdLst>
    <p:sldId id="342" r:id="rId5"/>
    <p:sldId id="283" r:id="rId7"/>
    <p:sldId id="290" r:id="rId8"/>
    <p:sldId id="309" r:id="rId9"/>
    <p:sldId id="336" r:id="rId10"/>
    <p:sldId id="326" r:id="rId11"/>
    <p:sldId id="332" r:id="rId12"/>
    <p:sldId id="340" r:id="rId13"/>
    <p:sldId id="327" r:id="rId14"/>
    <p:sldId id="334" r:id="rId15"/>
    <p:sldId id="321" r:id="rId16"/>
    <p:sldId id="338" r:id="rId17"/>
    <p:sldId id="339" r:id="rId18"/>
    <p:sldId id="266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509" r:id="rId43"/>
    <p:sldId id="510" r:id="rId44"/>
    <p:sldId id="511" r:id="rId45"/>
    <p:sldId id="512" r:id="rId46"/>
    <p:sldId id="513" r:id="rId47"/>
    <p:sldId id="514" r:id="rId48"/>
    <p:sldId id="515" r:id="rId49"/>
    <p:sldId id="516" r:id="rId50"/>
    <p:sldId id="517" r:id="rId51"/>
    <p:sldId id="518" r:id="rId52"/>
  </p:sldIdLst>
  <p:sldSz cx="12192000" cy="6858000"/>
  <p:notesSz cx="6858000" cy="9144000"/>
  <p:custDataLst>
    <p:tags r:id="rId5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等线" panose="02010600030101010101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son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27FB8"/>
    <a:srgbClr val="3CB1EC"/>
    <a:srgbClr val="DEDEDE"/>
    <a:srgbClr val="FFFFFF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>
        <p:guide orient="horz" pos="3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23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8" Type="http://schemas.openxmlformats.org/officeDocument/2006/relationships/tags" Target="tags/tag3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0"/>
            <a:ext cx="2815730" cy="1292870"/>
            <a:chOff x="-328564" y="4677697"/>
            <a:chExt cx="7440012" cy="2563904"/>
          </a:xfrm>
        </p:grpSpPr>
        <p:sp>
          <p:nvSpPr>
            <p:cNvPr id="3" name="平行四边形 2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0" y="646435"/>
            <a:ext cx="2540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6000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45953" y="5799859"/>
            <a:ext cx="3500093" cy="674450"/>
            <a:chOff x="4409879" y="5509895"/>
            <a:chExt cx="3500093" cy="674450"/>
          </a:xfrm>
        </p:grpSpPr>
        <p:sp>
          <p:nvSpPr>
            <p:cNvPr id="3" name="矩形 2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5" name="直接连接符 4"/>
          <p:cNvCxnSpPr/>
          <p:nvPr userDrawn="1"/>
        </p:nvCxnSpPr>
        <p:spPr>
          <a:xfrm>
            <a:off x="2777101" y="6137084"/>
            <a:ext cx="1265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148638" y="6137084"/>
            <a:ext cx="3743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9505362" y="0"/>
            <a:ext cx="2686637" cy="2983173"/>
            <a:chOff x="9505362" y="0"/>
            <a:chExt cx="2686637" cy="2983173"/>
          </a:xfrm>
        </p:grpSpPr>
        <p:sp>
          <p:nvSpPr>
            <p:cNvPr id="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 flipH="1" flipV="1">
            <a:off x="0" y="3874827"/>
            <a:ext cx="2686637" cy="2983173"/>
            <a:chOff x="9505362" y="0"/>
            <a:chExt cx="2686637" cy="2983173"/>
          </a:xfrm>
        </p:grpSpPr>
        <p:sp>
          <p:nvSpPr>
            <p:cNvPr id="96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3" name="流程图: 终止 182"/>
          <p:cNvSpPr/>
          <p:nvPr userDrawn="1"/>
        </p:nvSpPr>
        <p:spPr>
          <a:xfrm>
            <a:off x="5096142" y="1509486"/>
            <a:ext cx="1999715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8902" y="1112044"/>
            <a:ext cx="10194196" cy="4715333"/>
            <a:chOff x="828920" y="1112044"/>
            <a:chExt cx="10194196" cy="4715333"/>
          </a:xfrm>
        </p:grpSpPr>
        <p:sp>
          <p:nvSpPr>
            <p:cNvPr id="6" name="矩形 5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246080" y="686801"/>
            <a:ext cx="3460673" cy="1382795"/>
            <a:chOff x="1387563" y="938385"/>
            <a:chExt cx="3460673" cy="1382795"/>
          </a:xfrm>
        </p:grpSpPr>
        <p:sp>
          <p:nvSpPr>
            <p:cNvPr id="9" name="等腰三角形 8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597" y="1354688"/>
              <a:ext cx="1683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2400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400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椭圆 15"/>
          <p:cNvSpPr/>
          <p:nvPr userDrawn="1"/>
        </p:nvSpPr>
        <p:spPr>
          <a:xfrm flipH="1">
            <a:off x="9560282" y="5658449"/>
            <a:ext cx="423290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 flipH="1">
            <a:off x="11597022" y="4927518"/>
            <a:ext cx="238303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455241" y="4059606"/>
            <a:ext cx="523999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/>
            <a:endParaRPr lang="zh-CN" altLang="en-US" sz="135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0433609" y="5348782"/>
            <a:ext cx="478595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/>
            <a:endParaRPr lang="zh-CN" altLang="en-US" sz="135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8626307" y="5232401"/>
            <a:ext cx="426048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/>
            <a:endParaRPr lang="zh-CN" altLang="en-US" sz="135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995712" y="5609070"/>
            <a:ext cx="256981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9325139" y="5303525"/>
            <a:ext cx="256981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4942" y="4207682"/>
            <a:ext cx="473166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143078" y="4708774"/>
            <a:ext cx="1470451" cy="1470451"/>
            <a:chOff x="9140512" y="4395599"/>
            <a:chExt cx="1470451" cy="1470451"/>
          </a:xfrm>
        </p:grpSpPr>
        <p:grpSp>
          <p:nvGrpSpPr>
            <p:cNvPr id="25" name="组合 24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38" name="椭圆 37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9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9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36" name="椭圆 35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33" name="加号 32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30" name="泪滴形 29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泪滴形 30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28" name="泪滴形 2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泪滴形 2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827064" y="20948"/>
            <a:ext cx="1008000" cy="1008000"/>
            <a:chOff x="10879818" y="68025"/>
            <a:chExt cx="1080000" cy="108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0648" y="47173"/>
            <a:ext cx="2849075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81292" y="1257351"/>
            <a:ext cx="3221501" cy="434329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827064" y="20948"/>
            <a:ext cx="1008000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0648" y="47173"/>
            <a:ext cx="2849075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81292" y="5748825"/>
            <a:ext cx="3253772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6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6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7" Type="http://schemas.openxmlformats.org/officeDocument/2006/relationships/theme" Target="../theme/theme1.xml"/><Relationship Id="rId66" Type="http://schemas.openxmlformats.org/officeDocument/2006/relationships/image" Target="../media/image5.png"/><Relationship Id="rId65" Type="http://schemas.openxmlformats.org/officeDocument/2006/relationships/image" Target="../media/image4.png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1.xml"/><Relationship Id="rId61" Type="http://schemas.openxmlformats.org/officeDocument/2006/relationships/theme" Target="../theme/theme3.xml"/><Relationship Id="rId60" Type="http://schemas.openxmlformats.org/officeDocument/2006/relationships/image" Target="../media/image5.png"/><Relationship Id="rId6" Type="http://schemas.openxmlformats.org/officeDocument/2006/relationships/slideLayout" Target="../slideLayouts/slideLayout80.xml"/><Relationship Id="rId59" Type="http://schemas.openxmlformats.org/officeDocument/2006/relationships/image" Target="../media/image4.png"/><Relationship Id="rId58" Type="http://schemas.openxmlformats.org/officeDocument/2006/relationships/slideLayout" Target="../slideLayouts/slideLayout132.xml"/><Relationship Id="rId57" Type="http://schemas.openxmlformats.org/officeDocument/2006/relationships/slideLayout" Target="../slideLayouts/slideLayout131.xml"/><Relationship Id="rId56" Type="http://schemas.openxmlformats.org/officeDocument/2006/relationships/slideLayout" Target="../slideLayouts/slideLayout130.xml"/><Relationship Id="rId55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128.xml"/><Relationship Id="rId53" Type="http://schemas.openxmlformats.org/officeDocument/2006/relationships/slideLayout" Target="../slideLayouts/slideLayout127.xml"/><Relationship Id="rId52" Type="http://schemas.openxmlformats.org/officeDocument/2006/relationships/slideLayout" Target="../slideLayouts/slideLayout126.xml"/><Relationship Id="rId51" Type="http://schemas.openxmlformats.org/officeDocument/2006/relationships/slideLayout" Target="../slideLayouts/slideLayout125.xml"/><Relationship Id="rId50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79.xml"/><Relationship Id="rId49" Type="http://schemas.openxmlformats.org/officeDocument/2006/relationships/slideLayout" Target="../slideLayouts/slideLayout123.xml"/><Relationship Id="rId48" Type="http://schemas.openxmlformats.org/officeDocument/2006/relationships/slideLayout" Target="../slideLayouts/slideLayout122.xml"/><Relationship Id="rId47" Type="http://schemas.openxmlformats.org/officeDocument/2006/relationships/slideLayout" Target="../slideLayouts/slideLayout121.xml"/><Relationship Id="rId46" Type="http://schemas.openxmlformats.org/officeDocument/2006/relationships/slideLayout" Target="../slideLayouts/slideLayout120.xml"/><Relationship Id="rId45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118.xml"/><Relationship Id="rId43" Type="http://schemas.openxmlformats.org/officeDocument/2006/relationships/slideLayout" Target="../slideLayouts/slideLayout117.xml"/><Relationship Id="rId42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15.xml"/><Relationship Id="rId4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113.xml"/><Relationship Id="rId38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1.xml"/><Relationship Id="rId36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08.xml"/><Relationship Id="rId33" Type="http://schemas.openxmlformats.org/officeDocument/2006/relationships/slideLayout" Target="../slideLayouts/slideLayout107.xml"/><Relationship Id="rId32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1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3479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1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1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</p:sldLayoutIdLst>
  <p:hf sldNum="0" hdr="0" ftr="0" dt="0"/>
  <p:txStyles>
    <p:titleStyle>
      <a:lvl1pPr algn="l" defTabSz="91440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1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3479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1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1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79" r:id="rId55"/>
    <p:sldLayoutId id="2147483780" r:id="rId56"/>
    <p:sldLayoutId id="2147483781" r:id="rId57"/>
    <p:sldLayoutId id="2147483782" r:id="rId58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7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8.jpeg"/><Relationship Id="rId1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GIF"/><Relationship Id="rId1" Type="http://schemas.openxmlformats.org/officeDocument/2006/relationships/tags" Target="../tags/tag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jpeg"/><Relationship Id="rId1" Type="http://schemas.openxmlformats.org/officeDocument/2006/relationships/tags" Target="../tags/tag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GIF"/><Relationship Id="rId1" Type="http://schemas.openxmlformats.org/officeDocument/2006/relationships/image" Target="../media/image27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63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301943" y="3908833"/>
            <a:ext cx="877754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1229360" y="4564380"/>
            <a:ext cx="998347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ClrTx/>
              <a:buSzTx/>
              <a:buFontTx/>
            </a:pP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颌面部神经疾病，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颞下颌关节疾病</a:t>
            </a:r>
            <a:endParaRPr lang="zh-CN" altLang="en-US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955415" y="5398375"/>
            <a:ext cx="461579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教学团队 徐佳瑛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 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1115696" y="1762956"/>
            <a:ext cx="8326438" cy="33331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手术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治疗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病变性骨腔清除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术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三叉神经周围支切断撕脱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术</a:t>
            </a:r>
            <a:endParaRPr lang="zh-CN" altLang="en-US" sz="2000" b="1" dirty="0" smtClean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三叉神经微血管减压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术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626" name="矩形 8"/>
          <p:cNvSpPr>
            <a:spLocks noChangeArrowheads="1"/>
          </p:cNvSpPr>
          <p:nvPr/>
        </p:nvSpPr>
        <p:spPr bwMode="auto">
          <a:xfrm>
            <a:off x="5188984" y="984250"/>
            <a:ext cx="1826141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五、治疗</a:t>
            </a:r>
            <a:endParaRPr lang="zh-CN" altLang="en-US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第二节面神经麻痹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5" name="矩形 8"/>
          <p:cNvSpPr>
            <a:spLocks noChangeArrowheads="1"/>
          </p:cNvSpPr>
          <p:nvPr/>
        </p:nvSpPr>
        <p:spPr bwMode="auto">
          <a:xfrm>
            <a:off x="479425" y="1679521"/>
            <a:ext cx="3775393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（一）诊断与鉴别诊断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9425" y="2341819"/>
            <a:ext cx="1122838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茎乳孔以外：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面瘫。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鼓锁与镫骨肌神经节之间：面瘫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味觉丧失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唾液腺分泌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障碍。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镫骨肌与膝状神经节之间：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面瘫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味觉丧失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唾液腺分泌障碍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听觉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改变。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膝状神经节：面瘫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味觉丧失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唾液腺、泪腺分泌障碍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听觉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改变。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5.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脑桥与膝状神经节之间：面瘫外，感觉及分泌功能受累较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轻。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6.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核性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损害：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面瘫＋轻度感觉与分泌障碍，但往往影响展神经核而发生该神经的麻痹，若损害累及皮质延髓束时可发生对侧偏瘫。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47" name="矩形 9"/>
          <p:cNvSpPr>
            <a:spLocks noChangeArrowheads="1"/>
          </p:cNvSpPr>
          <p:nvPr/>
        </p:nvSpPr>
        <p:spPr bwMode="auto">
          <a:xfrm>
            <a:off x="4761636" y="978451"/>
            <a:ext cx="2646878" cy="743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一、贝尔面瘫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2769" name="矩形 8"/>
          <p:cNvSpPr>
            <a:spLocks noChangeArrowheads="1"/>
          </p:cNvSpPr>
          <p:nvPr/>
        </p:nvSpPr>
        <p:spPr bwMode="auto">
          <a:xfrm>
            <a:off x="479425" y="2058987"/>
            <a:ext cx="1980029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（二）治疗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2590" y="2813918"/>
            <a:ext cx="6054725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急性期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恢复期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后遗症期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71" name="矩形 9"/>
          <p:cNvSpPr>
            <a:spLocks noChangeArrowheads="1"/>
          </p:cNvSpPr>
          <p:nvPr/>
        </p:nvSpPr>
        <p:spPr bwMode="auto">
          <a:xfrm>
            <a:off x="4770974" y="984250"/>
            <a:ext cx="2646878" cy="743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一、贝尔面瘫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3793" name="矩形 8"/>
          <p:cNvSpPr>
            <a:spLocks noChangeArrowheads="1"/>
          </p:cNvSpPr>
          <p:nvPr/>
        </p:nvSpPr>
        <p:spPr bwMode="auto">
          <a:xfrm>
            <a:off x="607021" y="1968698"/>
            <a:ext cx="902811" cy="6622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654" y="2864816"/>
            <a:ext cx="74160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神经吻合术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神经游离移植术：面神经横跨移植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cross transplantation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）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5" name="矩形 9"/>
          <p:cNvSpPr>
            <a:spLocks noChangeArrowheads="1"/>
          </p:cNvSpPr>
          <p:nvPr/>
        </p:nvSpPr>
        <p:spPr bwMode="auto">
          <a:xfrm>
            <a:off x="3950236" y="978451"/>
            <a:ext cx="4288353" cy="743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二、永久性面神经麻痹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17" name="TextBox 9"/>
          <p:cNvSpPr txBox="1">
            <a:spLocks noChangeArrowheads="1"/>
          </p:cNvSpPr>
          <p:nvPr/>
        </p:nvSpPr>
        <p:spPr bwMode="auto">
          <a:xfrm>
            <a:off x="1752600" y="2155825"/>
            <a:ext cx="8965676" cy="62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何谓贝尔麻痹，如何确定病变累及的面神经损伤部位？</a:t>
            </a:r>
            <a:endParaRPr lang="zh-CN" altLang="en-US" sz="2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颞下颌关节常见病</a:t>
            </a:r>
            <a:endParaRPr lang="zh-CN" altLang="en-US" sz="3200"/>
          </a:p>
        </p:txBody>
      </p:sp>
      <p:sp>
        <p:nvSpPr>
          <p:cNvPr id="46" name="椭圆 45"/>
          <p:cNvSpPr/>
          <p:nvPr/>
        </p:nvSpPr>
        <p:spPr>
          <a:xfrm>
            <a:off x="3535363" y="1479550"/>
            <a:ext cx="471487" cy="471488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35363" y="2490788"/>
            <a:ext cx="471487" cy="469900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5363" y="3448050"/>
            <a:ext cx="471487" cy="471488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35363" y="4425950"/>
            <a:ext cx="471487" cy="471488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535363" y="5305425"/>
            <a:ext cx="471487" cy="471488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98963" y="1452563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颞下颌关节功能解剖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398963" y="2443163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颞下颌关节紊乱病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398963" y="3448050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 颞下颌关节脱位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398963" y="4368800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颞下颌关节强直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4398963" y="5305425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第五节  颞下颌关节其他疾病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颞下颌关节常见病</a:t>
            </a:r>
            <a:endParaRPr lang="zh-CN" altLang="en-US" sz="3200"/>
          </a:p>
        </p:txBody>
      </p:sp>
      <p:sp>
        <p:nvSpPr>
          <p:cNvPr id="13314" name="Text Placeholder 5"/>
          <p:cNvSpPr txBox="1"/>
          <p:nvPr/>
        </p:nvSpPr>
        <p:spPr bwMode="auto">
          <a:xfrm>
            <a:off x="0" y="1069975"/>
            <a:ext cx="1476375" cy="434975"/>
          </a:xfrm>
          <a:prstGeom prst="rect">
            <a:avLst/>
          </a:prstGeom>
          <a:solidFill>
            <a:srgbClr val="127F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重点难点</a:t>
            </a:r>
            <a:endParaRPr kumimoji="1"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15" name="组合 3"/>
          <p:cNvGrpSpPr/>
          <p:nvPr/>
        </p:nvGrpSpPr>
        <p:grpSpPr bwMode="auto">
          <a:xfrm>
            <a:off x="2084388" y="2962275"/>
            <a:ext cx="1289050" cy="962025"/>
            <a:chOff x="2084723" y="2962585"/>
            <a:chExt cx="1289465" cy="961770"/>
          </a:xfrm>
        </p:grpSpPr>
        <p:grpSp>
          <p:nvGrpSpPr>
            <p:cNvPr id="13332" name="组合 17"/>
            <p:cNvGrpSpPr/>
            <p:nvPr/>
          </p:nvGrpSpPr>
          <p:grpSpPr bwMode="auto"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865" y="1217949"/>
                <a:ext cx="1672656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405" y="1527518"/>
                <a:ext cx="1254492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467" y="1581694"/>
                <a:ext cx="681452" cy="3431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33" name="Text Placeholder 5"/>
            <p:cNvSpPr txBox="1"/>
            <p:nvPr/>
          </p:nvSpPr>
          <p:spPr bwMode="auto">
            <a:xfrm>
              <a:off x="2084723" y="3206134"/>
              <a:ext cx="1140533" cy="43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127F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</a:t>
              </a:r>
              <a:endParaRPr kumimoji="1" lang="ja-JP" altLang="en-US" sz="2000" b="1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16" name="组合 4"/>
          <p:cNvGrpSpPr/>
          <p:nvPr/>
        </p:nvGrpSpPr>
        <p:grpSpPr bwMode="auto">
          <a:xfrm>
            <a:off x="2074863" y="4556125"/>
            <a:ext cx="1298575" cy="962025"/>
            <a:chOff x="2074795" y="4556736"/>
            <a:chExt cx="1299392" cy="961770"/>
          </a:xfrm>
        </p:grpSpPr>
        <p:grpSp>
          <p:nvGrpSpPr>
            <p:cNvPr id="13327" name="组合 18"/>
            <p:cNvGrpSpPr/>
            <p:nvPr/>
          </p:nvGrpSpPr>
          <p:grpSpPr bwMode="auto"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40" y="1217949"/>
                <a:ext cx="1673169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20" y="1527518"/>
                <a:ext cx="1254877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3994" y="1581694"/>
                <a:ext cx="681662" cy="683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28" name="Text Placeholder 5"/>
            <p:cNvSpPr txBox="1"/>
            <p:nvPr/>
          </p:nvSpPr>
          <p:spPr bwMode="auto">
            <a:xfrm>
              <a:off x="2074795" y="4796113"/>
              <a:ext cx="1140533" cy="43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127F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endParaRPr kumimoji="1" lang="ja-JP" altLang="en-US" sz="2000" b="1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17" name="组合 2"/>
          <p:cNvGrpSpPr/>
          <p:nvPr/>
        </p:nvGrpSpPr>
        <p:grpSpPr bwMode="auto">
          <a:xfrm>
            <a:off x="2074863" y="1327150"/>
            <a:ext cx="1298575" cy="962025"/>
            <a:chOff x="2074796" y="1319046"/>
            <a:chExt cx="1299392" cy="961770"/>
          </a:xfrm>
        </p:grpSpPr>
        <p:grpSp>
          <p:nvGrpSpPr>
            <p:cNvPr id="13322" name="组合 22"/>
            <p:cNvGrpSpPr/>
            <p:nvPr/>
          </p:nvGrpSpPr>
          <p:grpSpPr bwMode="auto"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40" y="1217949"/>
                <a:ext cx="1673169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20" y="1527518"/>
                <a:ext cx="1254877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3994" y="1581694"/>
                <a:ext cx="681662" cy="526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23" name="Text Placeholder 5"/>
            <p:cNvSpPr txBox="1"/>
            <p:nvPr/>
          </p:nvSpPr>
          <p:spPr bwMode="auto">
            <a:xfrm>
              <a:off x="2074796" y="1542607"/>
              <a:ext cx="1140533" cy="43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127F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</a:t>
              </a:r>
              <a:endParaRPr kumimoji="1" lang="ja-JP" altLang="en-US" sz="2000" b="1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18" name="文本框 1"/>
          <p:cNvSpPr txBox="1">
            <a:spLocks noChangeArrowheads="1"/>
          </p:cNvSpPr>
          <p:nvPr/>
        </p:nvSpPr>
        <p:spPr bwMode="auto">
          <a:xfrm>
            <a:off x="3022600" y="1860550"/>
            <a:ext cx="6942138" cy="70802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颞下颌关节紊乱病、颞下颌关节脱位和颞下颌关节强直的临床表现和治疗原则。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9" name="文本框 34"/>
          <p:cNvSpPr txBox="1">
            <a:spLocks noChangeArrowheads="1"/>
          </p:cNvSpPr>
          <p:nvPr/>
        </p:nvSpPr>
        <p:spPr bwMode="auto">
          <a:xfrm>
            <a:off x="3022600" y="3465513"/>
            <a:ext cx="6942138" cy="40005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颞下颌关节疾病的病因和分类。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0" name="文本框 35"/>
          <p:cNvSpPr txBox="1">
            <a:spLocks noChangeArrowheads="1"/>
          </p:cNvSpPr>
          <p:nvPr/>
        </p:nvSpPr>
        <p:spPr bwMode="auto">
          <a:xfrm>
            <a:off x="3022600" y="5043488"/>
            <a:ext cx="6942138" cy="40005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颞下颌关节其他疾病的临床表现。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070" y="245745"/>
            <a:ext cx="10515600" cy="1325563"/>
          </a:xfrm>
        </p:spPr>
        <p:txBody>
          <a:bodyPr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第一章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颞下颌关节功能解剖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364" name="矩形 9"/>
          <p:cNvSpPr>
            <a:spLocks noChangeArrowheads="1"/>
          </p:cNvSpPr>
          <p:nvPr/>
        </p:nvSpPr>
        <p:spPr bwMode="auto">
          <a:xfrm>
            <a:off x="969963" y="987425"/>
            <a:ext cx="469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一、颞下颌关节的硬组织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8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9963" y="2604655"/>
            <a:ext cx="5260975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关节窝：卵圆形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关节结节：后斜面是功能面，是关节的负重区。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髁突：呈椭圆形突起，两侧的横嵴的延长线交于枕骨大孔的前缘，角度约为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145-160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zh-CN" altLang="en-US" b="1" dirty="0">
                <a:solidFill>
                  <a:srgbClr val="497EBF"/>
                </a:solidFill>
              </a:rPr>
              <a:t>。</a:t>
            </a:r>
            <a:endParaRPr lang="zh-CN" altLang="en-US" b="1" dirty="0">
              <a:solidFill>
                <a:srgbClr val="497EBF"/>
              </a:solidFill>
            </a:endParaRPr>
          </a:p>
        </p:txBody>
      </p:sp>
      <p:pic>
        <p:nvPicPr>
          <p:cNvPr id="11" name="Picture 5" descr="Dsc000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25" y="879475"/>
            <a:ext cx="4024312" cy="273685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4" descr="1398236074194qhx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56" y="3386138"/>
            <a:ext cx="49784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434" name="矩形 8"/>
          <p:cNvSpPr>
            <a:spLocks noChangeArrowheads="1"/>
          </p:cNvSpPr>
          <p:nvPr/>
        </p:nvSpPr>
        <p:spPr bwMode="auto">
          <a:xfrm>
            <a:off x="755650" y="2157413"/>
            <a:ext cx="3765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（一）关节盘（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矩形 9"/>
          <p:cNvSpPr>
            <a:spLocks noChangeArrowheads="1"/>
          </p:cNvSpPr>
          <p:nvPr/>
        </p:nvSpPr>
        <p:spPr bwMode="auto">
          <a:xfrm>
            <a:off x="901700" y="987425"/>
            <a:ext cx="469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二、颞下颌关节的软组织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7" name="Picture 2" descr="C:\Users\long\AppData\Local\Temp\KuaiZip\口腔科学颞下颌关节常见病交稿2018.1\新增关节盘位置图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2794000"/>
            <a:ext cx="3398838" cy="25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文本框 2"/>
          <p:cNvSpPr txBox="1">
            <a:spLocks noChangeArrowheads="1"/>
          </p:cNvSpPr>
          <p:nvPr/>
        </p:nvSpPr>
        <p:spPr bwMode="auto">
          <a:xfrm>
            <a:off x="781050" y="3037910"/>
            <a:ext cx="665956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关节盘位于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关节盘位于关节窝、关节结节和髁突之间，呈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双凹卵圆形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，内外径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正常的关节盘位置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：最大牙尖交错位时，关节盘后带后缘位于髁突顶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点前后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+15°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以内，髁突前斜面正对关节盘中间带。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9" name="Picture 7" descr="I:\t010e5885b7b2f5818d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FF2F7"/>
              </a:clrFrom>
              <a:clrTo>
                <a:srgbClr val="EFF2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3"/>
          <a:stretch>
            <a:fillRect/>
          </a:stretch>
        </p:blipFill>
        <p:spPr bwMode="auto">
          <a:xfrm>
            <a:off x="8275638" y="2862263"/>
            <a:ext cx="20955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458" name="矩形 8"/>
          <p:cNvSpPr>
            <a:spLocks noChangeArrowheads="1"/>
          </p:cNvSpPr>
          <p:nvPr/>
        </p:nvSpPr>
        <p:spPr bwMode="auto">
          <a:xfrm>
            <a:off x="755651" y="1368425"/>
            <a:ext cx="6448714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（二）关节囊（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capsule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关节囊：由纤维结缔组织组成，外层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纤维层</a:t>
            </a:r>
            <a:r>
              <a:rPr lang="zh-CN" altLang="en-US" sz="2400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滑膜层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三）韧带（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ligament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韧带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主要作用是悬吊下颌骨和维持下颌在正常范围的运动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9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501" y="1890828"/>
            <a:ext cx="3349408" cy="362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7970"/>
            <a:ext cx="10515600" cy="1325563"/>
          </a:xfrm>
        </p:spPr>
        <p:txBody>
          <a:bodyPr/>
          <a:p>
            <a:r>
              <a:rPr lang="zh-CN" altLang="en-US" sz="32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第十四章 颌面部神经</a:t>
            </a:r>
            <a:r>
              <a:rPr lang="zh-CN" altLang="en-US" sz="32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疾病</a:t>
            </a:r>
            <a:br>
              <a:rPr lang="zh-CN" altLang="en-US" sz="573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370263" y="2190750"/>
            <a:ext cx="471487" cy="471488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370263" y="3509902"/>
            <a:ext cx="471487" cy="471488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233863" y="2163763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三叉神经痛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233863" y="3509902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面神经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麻痹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458" name="矩形 8"/>
          <p:cNvSpPr>
            <a:spLocks noChangeArrowheads="1"/>
          </p:cNvSpPr>
          <p:nvPr/>
        </p:nvSpPr>
        <p:spPr bwMode="auto">
          <a:xfrm>
            <a:off x="755650" y="1368425"/>
            <a:ext cx="589453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四）颞下颌关节的血管和神经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None/>
            </a:pPr>
            <a:r>
              <a:rPr lang="zh-CN" altLang="en-US" b="1" dirty="0" smtClean="0">
                <a:ea typeface="宋体" panose="02010600030101010101" pitchFamily="2" charset="-122"/>
              </a:rPr>
              <a:t>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的血管和神经分布：血管：颈外动脉分－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颞浅动脉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颌内动脉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参与颞下颌关节的血供。神经：三叉神经下颌支的分支，包括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耳颞神经</a:t>
            </a:r>
            <a:r>
              <a:rPr lang="zh-CN" altLang="en-US" sz="2400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咬肌神经</a:t>
            </a:r>
            <a:r>
              <a:rPr lang="zh-CN" altLang="en-US" sz="2400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颞深神经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翼外肌神经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的关节分支。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9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0" name="Picture 2" descr="F:\2018.2\口腔科学\新建文件夹\43718691_(_11-1-2)_14237_D_1396063059505174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796925"/>
            <a:ext cx="3863975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 descr="F:\2018.2\口腔科学\新建文件夹\43718691_(_11-1-2)_14238_D_1396063244100174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7" y="3345517"/>
            <a:ext cx="3863975" cy="272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482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3" name="矩形 9"/>
          <p:cNvSpPr>
            <a:spLocks noChangeArrowheads="1"/>
          </p:cNvSpPr>
          <p:nvPr/>
        </p:nvSpPr>
        <p:spPr bwMode="auto">
          <a:xfrm>
            <a:off x="947738" y="1525588"/>
            <a:ext cx="30575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三、咀　嚼　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"/>
          <p:cNvSpPr txBox="1"/>
          <p:nvPr/>
        </p:nvSpPr>
        <p:spPr>
          <a:xfrm>
            <a:off x="998538" y="2293938"/>
            <a:ext cx="10237787" cy="35702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咀嚼肌（</a:t>
            </a:r>
            <a:r>
              <a:rPr lang="en-US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masticatory muscle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）与下颌骨相连，是下颌运动的主要肌群，包括咬肌、颞肌、翼内肌、翼外肌以及舌骨上肌群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升颌肌群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：咬肌、颞肌、翼内肌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降颌肌群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：二腹肌前腹、下颌舌骨肌、颏舌骨肌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伸颌肌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：翼外肌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+mn-lt"/>
              <a:ea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5" name="矩形 7"/>
          <p:cNvSpPr>
            <a:spLocks noChangeArrowheads="1"/>
          </p:cNvSpPr>
          <p:nvPr/>
        </p:nvSpPr>
        <p:spPr bwMode="auto">
          <a:xfrm>
            <a:off x="998538" y="3771900"/>
            <a:ext cx="1847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482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"/>
          <p:cNvSpPr txBox="1"/>
          <p:nvPr/>
        </p:nvSpPr>
        <p:spPr>
          <a:xfrm>
            <a:off x="998539" y="2293938"/>
            <a:ext cx="602109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下颌运动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包括转动和滑动运动，基本方式有开闭口、前伸、后退及侧向运动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开闭口运动：是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相结合的运动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前后运动：主要是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侧向运动：是一种不对称的下颌运动，由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翼外肌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交替完成</a:t>
            </a:r>
            <a:r>
              <a:rPr lang="zh-CN" altLang="en-US" sz="2000" b="1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solidFill>
                <a:srgbClr val="497E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5" name="矩形 7"/>
          <p:cNvSpPr>
            <a:spLocks noChangeArrowheads="1"/>
          </p:cNvSpPr>
          <p:nvPr/>
        </p:nvSpPr>
        <p:spPr bwMode="auto">
          <a:xfrm>
            <a:off x="1040103" y="1325344"/>
            <a:ext cx="42878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四、颞下颌关节的运动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4" descr="1398236156244prqlw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26" y="2421370"/>
            <a:ext cx="302418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第二节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颞下颌关节紊乱病</a:t>
            </a:r>
            <a:endParaRPr lang="zh-CN" altLang="en-US" sz="3200"/>
          </a:p>
        </p:txBody>
      </p:sp>
      <p:sp>
        <p:nvSpPr>
          <p:cNvPr id="2253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938895" y="5337175"/>
            <a:ext cx="3253105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颞下颌关节盘移位</a:t>
            </a:r>
            <a:r>
              <a:rPr lang="en-US" altLang="zh-CN" sz="3200" smtClean="0"/>
              <a:t>MRI</a:t>
            </a:r>
            <a:r>
              <a:rPr lang="zh-CN" altLang="en-US" sz="3200" smtClean="0"/>
              <a:t>图</a:t>
            </a:r>
            <a:endParaRPr lang="zh-CN" altLang="en-US" sz="3200" smtClean="0"/>
          </a:p>
        </p:txBody>
      </p:sp>
      <p:sp>
        <p:nvSpPr>
          <p:cNvPr id="5" name="矩形 4"/>
          <p:cNvSpPr/>
          <p:nvPr/>
        </p:nvSpPr>
        <p:spPr>
          <a:xfrm>
            <a:off x="750888" y="1979613"/>
            <a:ext cx="7375525" cy="19399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颞下颌关节紊乱病（</a:t>
            </a:r>
            <a:r>
              <a:rPr lang="en-US" altLang="en-US" sz="24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temporomandibular</a:t>
            </a:r>
            <a:r>
              <a:rPr lang="en-US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disorders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TMD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）是由精神因素、社会心理因素、外伤、微小创伤、因素、免疫等多因素导致的颞下颌关节及咀嚼肌群出现功能、结构与器质性改变的一组疾病总称。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2" name="图片占位符 9" descr="43718711_(_11-2-2)_10253_D_139494125991712657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6" r="22336"/>
          <a:stretch>
            <a:fillRect/>
          </a:stretch>
        </p:blipFill>
        <p:spPr>
          <a:xfrm>
            <a:off x="9662795" y="1700530"/>
            <a:ext cx="2529205" cy="3408045"/>
          </a:xfrm>
        </p:spPr>
      </p:pic>
      <p:sp>
        <p:nvSpPr>
          <p:cNvPr id="2253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403475"/>
            <a:ext cx="10726738" cy="12112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咀嚼肌紊乱疾病（</a:t>
            </a:r>
            <a:r>
              <a:rPr lang="en-US" altLang="zh-CN" sz="20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masticatory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muscle disorders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）包括局部肌痛、肌炎、肌痉挛以及肌纤维挛缩等，以肌痛为多见。肌痛分为局限性肌痛，肌筋膜痛，肌筋膜痛扩散。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矩形 9"/>
          <p:cNvSpPr>
            <a:spLocks noChangeArrowheads="1"/>
          </p:cNvSpPr>
          <p:nvPr/>
        </p:nvSpPr>
        <p:spPr bwMode="auto">
          <a:xfrm>
            <a:off x="3816350" y="1227138"/>
            <a:ext cx="38782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一、咀嚼肌紊乱疾病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hape 103"/>
          <p:cNvSpPr/>
          <p:nvPr/>
        </p:nvSpPr>
        <p:spPr>
          <a:xfrm>
            <a:off x="1022350" y="1838325"/>
            <a:ext cx="10590213" cy="51800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肌痛的临床表现为一处或多处咀嚼肌出现局部持续性疼痛。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诊断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咀嚼肌疼痛超过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临床检查主要是肌肉扪诊。受累肌肉如颞肌，咬肌有压痛或扳机点及放射性疼痛。开口受限，被动张口出现病变肌疼痛，但开口度可增大。诊断性地封闭咀嚼肌神经和肌肉，可使疼痛消失。临床、关节Ｘ线检查以及生化检查无颞下颌关节内的病理改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治疗原则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保守治疗为主。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79" name="矩形 7"/>
          <p:cNvSpPr>
            <a:spLocks noChangeArrowheads="1"/>
          </p:cNvSpPr>
          <p:nvPr/>
        </p:nvSpPr>
        <p:spPr bwMode="auto">
          <a:xfrm>
            <a:off x="3816350" y="952500"/>
            <a:ext cx="38782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一、咀嚼肌紊乱疾病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403475"/>
            <a:ext cx="7707313" cy="8413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可复性盘前移位（</a:t>
            </a:r>
            <a:r>
              <a:rPr lang="en-US" altLang="zh-CN" sz="20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anerior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disc displacement with reduction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可复性盘移位伴绞锁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矩形 8"/>
          <p:cNvSpPr>
            <a:spLocks noChangeArrowheads="1"/>
          </p:cNvSpPr>
          <p:nvPr/>
        </p:nvSpPr>
        <p:spPr bwMode="auto">
          <a:xfrm>
            <a:off x="685800" y="1768475"/>
            <a:ext cx="26289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3148013"/>
            <a:ext cx="9321800" cy="24114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不可复性盘前移位（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anterior disc displacement without reduction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不可复性盘移位伴张口受限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不可复性盘移位不伴张口受限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关节半脱位（</a:t>
            </a:r>
            <a:r>
              <a:rPr lang="en-US" altLang="en-US" sz="20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subluxation</a:t>
            </a:r>
            <a:r>
              <a:rPr lang="en-US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of the TMJ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5" name="矩形 9"/>
          <p:cNvSpPr>
            <a:spLocks noChangeArrowheads="1"/>
          </p:cNvSpPr>
          <p:nvPr/>
        </p:nvSpPr>
        <p:spPr bwMode="auto">
          <a:xfrm>
            <a:off x="4341813" y="987425"/>
            <a:ext cx="3468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二、结构紊乱疾病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6626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3823335" y="5168265"/>
            <a:ext cx="651002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不可复形盘移位开闭口</a:t>
            </a:r>
            <a:r>
              <a:rPr lang="en-US" altLang="zh-CN" sz="3200" smtClean="0"/>
              <a:t>MRI</a:t>
            </a:r>
            <a:endParaRPr lang="zh-CN" altLang="en-US" sz="3200" smtClean="0"/>
          </a:p>
        </p:txBody>
      </p:sp>
      <p:sp>
        <p:nvSpPr>
          <p:cNvPr id="5" name="Shape 103"/>
          <p:cNvSpPr/>
          <p:nvPr/>
        </p:nvSpPr>
        <p:spPr>
          <a:xfrm>
            <a:off x="885825" y="1914525"/>
            <a:ext cx="10590213" cy="22717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诊断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8" name="Picture 2" descr="H:\口腔科学\新建文件夹\43718711_(_11-2-2)_10253_D_13949412599071265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8" y="1760538"/>
            <a:ext cx="3402012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 descr="H:\口腔科学\新建文件夹\43718711_(_11-2-2)_10253_D_1394941259917126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1741488"/>
            <a:ext cx="39655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765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5414645" y="5390515"/>
            <a:ext cx="3252470" cy="372745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垫治疗</a:t>
            </a:r>
            <a:endParaRPr lang="zh-CN" altLang="en-US" sz="3200" smtClean="0"/>
          </a:p>
        </p:txBody>
      </p:sp>
      <p:sp>
        <p:nvSpPr>
          <p:cNvPr id="4" name="Shape 103"/>
          <p:cNvSpPr/>
          <p:nvPr/>
        </p:nvSpPr>
        <p:spPr>
          <a:xfrm>
            <a:off x="885825" y="1914525"/>
            <a:ext cx="10590213" cy="22717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治疗原则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2" name="Picture 4" descr="H:\口腔科学\新建文件夹\43718704_(_11-2)_14278_D_13960743224551746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1760538"/>
            <a:ext cx="39751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H:\口腔科学\新建文件夹\43718704_(_11-2)_14278_D_1396074322464174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1736725"/>
            <a:ext cx="4037013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025650"/>
            <a:ext cx="7707313" cy="34258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主要包括急、慢性滑膜炎、关节囊炎，通常伴有关节盘移位、骨关节病以及关节炎等。也可单独出现滑膜炎。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【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诊断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】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滑膜炎有外伤、微小损伤、关节邻近组织的炎症、感染、关节盘移位、骨关节病等病史。急性期病程短，关节区肿胀，疼痛明显，开口受限，下颌运动功能障碍，咬合关系紊乱。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【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治疗原则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】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以保守治疗为主。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</p:txBody>
      </p:sp>
      <p:sp>
        <p:nvSpPr>
          <p:cNvPr id="28675" name="矩形 9"/>
          <p:cNvSpPr>
            <a:spLocks noChangeArrowheads="1"/>
          </p:cNvSpPr>
          <p:nvPr/>
        </p:nvSpPr>
        <p:spPr bwMode="auto">
          <a:xfrm>
            <a:off x="4341813" y="987425"/>
            <a:ext cx="264636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三、炎性疾病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6" name="Picture 3" descr="F:\Book\scop8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3" t="17918" r="16209"/>
          <a:stretch>
            <a:fillRect/>
          </a:stretch>
        </p:blipFill>
        <p:spPr bwMode="auto">
          <a:xfrm>
            <a:off x="8745538" y="1879600"/>
            <a:ext cx="2747962" cy="2844800"/>
          </a:xfrm>
          <a:prstGeom prst="rect">
            <a:avLst/>
          </a:prstGeom>
          <a:noFill/>
          <a:ln w="9525">
            <a:solidFill>
              <a:srgbClr val="FF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506460" y="5200650"/>
            <a:ext cx="368554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zh-CN" sz="3200" smtClean="0"/>
              <a:t>滑膜炎</a:t>
            </a:r>
            <a:r>
              <a:rPr lang="zh-CN" altLang="en-US" sz="3200" smtClean="0"/>
              <a:t>的关节镜表现</a:t>
            </a:r>
            <a:endParaRPr lang="zh-CN" altLang="en-US" sz="3200" smtClean="0"/>
          </a:p>
        </p:txBody>
      </p:sp>
      <p:sp>
        <p:nvSpPr>
          <p:cNvPr id="28678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457" name="Text Placeholder 5"/>
          <p:cNvSpPr txBox="1">
            <a:spLocks noChangeArrowheads="1"/>
          </p:cNvSpPr>
          <p:nvPr/>
        </p:nvSpPr>
        <p:spPr bwMode="auto">
          <a:xfrm>
            <a:off x="0" y="1069975"/>
            <a:ext cx="1476375" cy="434975"/>
          </a:xfrm>
          <a:prstGeom prst="rect">
            <a:avLst/>
          </a:prstGeom>
          <a:solidFill>
            <a:srgbClr val="127FB8"/>
          </a:solidFill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b="1">
                <a:solidFill>
                  <a:srgbClr val="FFFFFF"/>
                </a:solidFill>
                <a:latin typeface="Times New Roman" panose="02020603050405020304"/>
                <a:ea typeface="微软雅黑" panose="020B0503020204020204" pitchFamily="34" charset="-122"/>
              </a:rPr>
              <a:t>重点难点</a:t>
            </a:r>
            <a:endParaRPr kumimoji="1" lang="zh-CN" altLang="en-US" sz="2000" b="1">
              <a:solidFill>
                <a:srgbClr val="FFFFFF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19458" name="组合 3"/>
          <p:cNvGrpSpPr/>
          <p:nvPr/>
        </p:nvGrpSpPr>
        <p:grpSpPr bwMode="auto">
          <a:xfrm>
            <a:off x="2084388" y="2962275"/>
            <a:ext cx="1289050" cy="962025"/>
            <a:chOff x="2084723" y="2962585"/>
            <a:chExt cx="1289465" cy="961770"/>
          </a:xfrm>
        </p:grpSpPr>
        <p:grpSp>
          <p:nvGrpSpPr>
            <p:cNvPr id="19474" name="组合 17"/>
            <p:cNvGrpSpPr/>
            <p:nvPr/>
          </p:nvGrpSpPr>
          <p:grpSpPr bwMode="auto"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865" y="1217949"/>
                <a:ext cx="1672656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405" y="1527518"/>
                <a:ext cx="1254492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467" y="1581694"/>
                <a:ext cx="681452" cy="3431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475" name="Text Placeholder 5"/>
            <p:cNvSpPr txBox="1">
              <a:spLocks noChangeArrowheads="1"/>
            </p:cNvSpPr>
            <p:nvPr/>
          </p:nvSpPr>
          <p:spPr bwMode="auto">
            <a:xfrm>
              <a:off x="2084723" y="3206134"/>
              <a:ext cx="1140533" cy="4346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000" b="1">
                  <a:solidFill>
                    <a:srgbClr val="127FB8"/>
                  </a:solidFill>
                  <a:latin typeface="Times New Roman" panose="02020603050405020304"/>
                  <a:ea typeface="微软雅黑" panose="020B0503020204020204" pitchFamily="34" charset="-122"/>
                </a:rPr>
                <a:t>熟悉</a:t>
              </a:r>
              <a:endParaRPr kumimoji="1" lang="ja-JP" altLang="en-US" sz="2000" b="1">
                <a:solidFill>
                  <a:srgbClr val="127FB8"/>
                </a:solidFill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459" name="组合 4"/>
          <p:cNvGrpSpPr/>
          <p:nvPr/>
        </p:nvGrpSpPr>
        <p:grpSpPr bwMode="auto">
          <a:xfrm>
            <a:off x="2074863" y="4556125"/>
            <a:ext cx="1298575" cy="962025"/>
            <a:chOff x="2074795" y="4556736"/>
            <a:chExt cx="1299392" cy="961770"/>
          </a:xfrm>
        </p:grpSpPr>
        <p:grpSp>
          <p:nvGrpSpPr>
            <p:cNvPr id="19469" name="组合 18"/>
            <p:cNvGrpSpPr/>
            <p:nvPr/>
          </p:nvGrpSpPr>
          <p:grpSpPr bwMode="auto"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40" y="1217949"/>
                <a:ext cx="1673169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20" y="1527518"/>
                <a:ext cx="1254877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3994" y="1581694"/>
                <a:ext cx="681662" cy="683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470" name="Text Placeholder 5"/>
            <p:cNvSpPr txBox="1">
              <a:spLocks noChangeArrowheads="1"/>
            </p:cNvSpPr>
            <p:nvPr/>
          </p:nvSpPr>
          <p:spPr bwMode="auto">
            <a:xfrm>
              <a:off x="2074795" y="4796113"/>
              <a:ext cx="1140533" cy="4346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000" b="1">
                  <a:solidFill>
                    <a:srgbClr val="127FB8"/>
                  </a:solidFill>
                  <a:latin typeface="Times New Roman" panose="02020603050405020304"/>
                  <a:ea typeface="微软雅黑" panose="020B0503020204020204" pitchFamily="34" charset="-122"/>
                </a:rPr>
                <a:t>了解</a:t>
              </a:r>
              <a:endParaRPr kumimoji="1" lang="ja-JP" altLang="en-US" sz="2000" b="1">
                <a:solidFill>
                  <a:srgbClr val="127FB8"/>
                </a:solidFill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460" name="组合 2"/>
          <p:cNvGrpSpPr/>
          <p:nvPr/>
        </p:nvGrpSpPr>
        <p:grpSpPr bwMode="auto">
          <a:xfrm>
            <a:off x="2074863" y="1327150"/>
            <a:ext cx="1298575" cy="962025"/>
            <a:chOff x="2074796" y="1319046"/>
            <a:chExt cx="1299392" cy="961770"/>
          </a:xfrm>
        </p:grpSpPr>
        <p:grpSp>
          <p:nvGrpSpPr>
            <p:cNvPr id="19464" name="组合 22"/>
            <p:cNvGrpSpPr/>
            <p:nvPr/>
          </p:nvGrpSpPr>
          <p:grpSpPr bwMode="auto"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40" y="1217949"/>
                <a:ext cx="1673169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20" y="1527518"/>
                <a:ext cx="1254877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3994" y="1581694"/>
                <a:ext cx="681662" cy="526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465" name="Text Placeholder 5"/>
            <p:cNvSpPr txBox="1">
              <a:spLocks noChangeArrowheads="1"/>
            </p:cNvSpPr>
            <p:nvPr/>
          </p:nvSpPr>
          <p:spPr bwMode="auto">
            <a:xfrm>
              <a:off x="2074796" y="1542607"/>
              <a:ext cx="1140533" cy="4346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000" b="1">
                  <a:solidFill>
                    <a:srgbClr val="127FB8"/>
                  </a:solidFill>
                  <a:latin typeface="Times New Roman" panose="02020603050405020304"/>
                  <a:ea typeface="微软雅黑" panose="020B0503020204020204" pitchFamily="34" charset="-122"/>
                </a:rPr>
                <a:t>掌握</a:t>
              </a:r>
              <a:endParaRPr kumimoji="1" lang="ja-JP" altLang="en-US" sz="2000" b="1">
                <a:solidFill>
                  <a:srgbClr val="127FB8"/>
                </a:solidFill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sp>
        <p:nvSpPr>
          <p:cNvPr id="19461" name="文本框 1"/>
          <p:cNvSpPr txBox="1">
            <a:spLocks noChangeArrowheads="1"/>
          </p:cNvSpPr>
          <p:nvPr/>
        </p:nvSpPr>
        <p:spPr bwMode="auto">
          <a:xfrm>
            <a:off x="2987675" y="1634016"/>
            <a:ext cx="6943725" cy="499432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/>
                <a:ea typeface="微软雅黑" panose="020B0503020204020204" pitchFamily="34" charset="-122"/>
              </a:rPr>
              <a:t>掌握三叉神经痛的临床表现及鉴别诊断。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9462" name="文本框 34"/>
          <p:cNvSpPr txBox="1">
            <a:spLocks noChangeArrowheads="1"/>
          </p:cNvSpPr>
          <p:nvPr/>
        </p:nvSpPr>
        <p:spPr bwMode="auto">
          <a:xfrm>
            <a:off x="3022600" y="3465513"/>
            <a:ext cx="6942138" cy="499432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/>
                <a:ea typeface="微软雅黑" panose="020B0503020204020204" pitchFamily="34" charset="-122"/>
              </a:rPr>
              <a:t>面神经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/>
                <a:ea typeface="微软雅黑" panose="020B0503020204020204" pitchFamily="34" charset="-122"/>
              </a:rPr>
              <a:t>麻痹的病因、临床表现、治疗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9463" name="文本框 35"/>
          <p:cNvSpPr txBox="1">
            <a:spLocks noChangeArrowheads="1"/>
          </p:cNvSpPr>
          <p:nvPr/>
        </p:nvSpPr>
        <p:spPr bwMode="auto">
          <a:xfrm>
            <a:off x="3006725" y="5043488"/>
            <a:ext cx="6942138" cy="499432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/>
                <a:ea typeface="微软雅黑" panose="020B0503020204020204" pitchFamily="34" charset="-122"/>
              </a:rPr>
              <a:t>三叉神经痛的治疗方法。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025650"/>
            <a:ext cx="7707313" cy="4165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退行性关节病包括骨关节病和骨关节炎。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【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诊断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rPr>
              <a:t>】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退行性关节病患者关节区疼痛反复发作，病史有</a:t>
            </a:r>
            <a:r>
              <a:rPr lang="en-US" altLang="zh-CN" sz="2000" dirty="0">
                <a:ea typeface="微软雅黑" panose="020B0503020204020204" pitchFamily="34" charset="-122"/>
              </a:rPr>
              <a:t>30</a:t>
            </a:r>
            <a:r>
              <a:rPr lang="zh-CN" altLang="zh-CN" sz="2000" dirty="0">
                <a:ea typeface="微软雅黑" panose="020B0503020204020204" pitchFamily="34" charset="-122"/>
              </a:rPr>
              <a:t>天以上，开口受限，开口型偏斜。关节外侧及后区压痛，咀嚼肌区压痛，有自发性疼痛。大张口或被动开口，下颌侧方或前伸时关节可触及弹响或杂音，可出现面部畸形。</a:t>
            </a:r>
            <a:endParaRPr lang="zh-CN" altLang="zh-CN" sz="2000" dirty="0"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矩形 9"/>
          <p:cNvSpPr>
            <a:spLocks noChangeArrowheads="1"/>
          </p:cNvSpPr>
          <p:nvPr/>
        </p:nvSpPr>
        <p:spPr bwMode="auto">
          <a:xfrm>
            <a:off x="4341813" y="987425"/>
            <a:ext cx="34671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四、退行性关节病</a:t>
            </a:r>
            <a:endParaRPr lang="zh-CN" altLang="en-US" sz="3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0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700" y="2262188"/>
            <a:ext cx="25209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7493000" y="5254625"/>
            <a:ext cx="508635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zh-CN" sz="3200" smtClean="0"/>
              <a:t>骨关节病</a:t>
            </a:r>
            <a:r>
              <a:rPr lang="zh-CN" altLang="en-US" sz="3200" smtClean="0"/>
              <a:t>的</a:t>
            </a:r>
            <a:r>
              <a:rPr lang="en-US" altLang="zh-CN" sz="3200" smtClean="0"/>
              <a:t>CBCT</a:t>
            </a:r>
            <a:r>
              <a:rPr lang="zh-CN" altLang="en-US" sz="3200" smtClean="0"/>
              <a:t>表现</a:t>
            </a:r>
            <a:endParaRPr lang="zh-CN" altLang="en-US" sz="3200" smtClean="0"/>
          </a:p>
        </p:txBody>
      </p:sp>
      <p:sp>
        <p:nvSpPr>
          <p:cNvPr id="2970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0722" name="Shape 103"/>
          <p:cNvSpPr>
            <a:spLocks noChangeArrowheads="1"/>
          </p:cNvSpPr>
          <p:nvPr/>
        </p:nvSpPr>
        <p:spPr bwMode="auto">
          <a:xfrm>
            <a:off x="885825" y="2403475"/>
            <a:ext cx="77073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en-US" altLang="zh-CN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治疗原则</a:t>
            </a:r>
            <a:r>
              <a:rPr lang="en-US" altLang="zh-CN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3" name="矩形 9"/>
          <p:cNvSpPr>
            <a:spLocks noChangeArrowheads="1"/>
          </p:cNvSpPr>
          <p:nvPr/>
        </p:nvSpPr>
        <p:spPr bwMode="auto">
          <a:xfrm>
            <a:off x="4341813" y="987425"/>
            <a:ext cx="3467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四、退行性关节病</a:t>
            </a:r>
            <a:endParaRPr lang="zh-CN" altLang="en-US" sz="3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724" name="矩形 3"/>
          <p:cNvSpPr>
            <a:spLocks noChangeArrowheads="1"/>
          </p:cNvSpPr>
          <p:nvPr/>
        </p:nvSpPr>
        <p:spPr bwMode="auto">
          <a:xfrm>
            <a:off x="1004888" y="2914650"/>
            <a:ext cx="7207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以保守治疗为主。药物治疗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理疗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关节内注射治疗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等，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保守治疗无效时可行手术治疗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72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2" r="9213"/>
          <a:stretch>
            <a:fillRect/>
          </a:stretch>
        </p:blipFill>
        <p:spPr bwMode="auto">
          <a:xfrm>
            <a:off x="8593138" y="2255838"/>
            <a:ext cx="24352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212455" y="5026025"/>
            <a:ext cx="4623435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zh-CN" altLang="en-US" sz="3200" dirty="0" smtClean="0"/>
              <a:t>关节</a:t>
            </a:r>
            <a:r>
              <a:rPr lang="zh-CN" altLang="zh-CN" sz="3200" kern="950" dirty="0">
                <a:solidFill>
                  <a:srgbClr val="000000"/>
                </a:solidFill>
                <a:cs typeface="Times New Roman" panose="02020603050405020304" pitchFamily="18" charset="0"/>
              </a:rPr>
              <a:t>内注射治疗</a:t>
            </a:r>
            <a:endParaRPr lang="zh-CN" altLang="en-US" sz="3200" dirty="0" smtClean="0"/>
          </a:p>
        </p:txBody>
      </p:sp>
      <p:sp>
        <p:nvSpPr>
          <p:cNvPr id="30727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颞下颌关节紊乱病案例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022350" y="1660525"/>
            <a:ext cx="53467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病史</a:t>
            </a:r>
            <a:endParaRPr lang="zh-CN" altLang="en-US" sz="2400"/>
          </a:p>
          <a:p>
            <a:r>
              <a:rPr lang="zh-CN" altLang="en-US" sz="2400"/>
              <a:t>万女士，女，26岁，办公室职员。</a:t>
            </a:r>
            <a:endParaRPr lang="zh-CN" altLang="en-US" sz="2400"/>
          </a:p>
          <a:p>
            <a:r>
              <a:rPr lang="zh-CN" altLang="en-US" sz="2400"/>
              <a:t>2019年8月16日拔智齿，22日右侧首次出现关节弹响，隔日晨起发现弹响消失出现张口受限，下颌右偏，大张口及咀嚼时右侧耳前区疼痛。随后症状无明显加重/缓解。9月11日前来 温医一院康复医学科就诊，希望改善张口受限，下颌歪斜问题。</a:t>
            </a:r>
            <a:endParaRPr lang="zh-CN" altLang="en-US" sz="2400"/>
          </a:p>
        </p:txBody>
      </p:sp>
      <p:pic>
        <p:nvPicPr>
          <p:cNvPr id="4" name="图片 3" descr="颞下颌关节紊乱治疗前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13600" y="2066925"/>
            <a:ext cx="3390900" cy="190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85355" y="4182745"/>
            <a:ext cx="3103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就诊时情况，张口右偏，张口受限（32mm）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颞下颌关节紊乱病案例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838835" y="1175385"/>
            <a:ext cx="754507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查体：</a:t>
            </a:r>
            <a:endParaRPr lang="zh-CN" altLang="en-US" sz="2400"/>
          </a:p>
          <a:p>
            <a:r>
              <a:rPr lang="zh-CN" altLang="en-US" sz="2400"/>
              <a:t>无协助下最大张口末期TMJ关节前方疼痛，VAS =2/10；咀嚼时有疼痛，VAS=2/10；无偏侧头痛。切牙关系，下牙略后移,水平覆盖过多。咬合关系：良好，尖窝交错。开口型：向右侧歪斜。无协助下最大张口：32mm。下颌侧方：向右运动6mm，向左受限为0mm。张闭口，侧方和前伸过程的关节声响：无。下颌关节绞索情况：无。肌肉和颞下颌关节疼痛的触诊：颞下颌关节压痛VAS= 2/10，咀嚼肌群无压痛。</a:t>
            </a:r>
            <a:endParaRPr lang="zh-CN" altLang="en-US" sz="2400"/>
          </a:p>
          <a:p>
            <a:r>
              <a:rPr lang="zh-CN" altLang="en-US" sz="2400"/>
              <a:t>体态：颈前伸，含胸。</a:t>
            </a:r>
            <a:endParaRPr lang="zh-CN" altLang="en-US" sz="2400"/>
          </a:p>
          <a:p>
            <a:r>
              <a:rPr lang="zh-CN" altLang="en-US" sz="2400"/>
              <a:t>影像学：无。</a:t>
            </a:r>
            <a:endParaRPr lang="zh-CN" altLang="en-US" sz="2400"/>
          </a:p>
          <a:p>
            <a:r>
              <a:rPr lang="zh-CN" altLang="en-US" sz="2400"/>
              <a:t>诊断：不可复性盘移位伴，开口受限（右）？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6" name="图片 5" descr="颞下颌关节紊乱侧方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8012"/>
          <a:stretch>
            <a:fillRect/>
          </a:stretch>
        </p:blipFill>
        <p:spPr>
          <a:xfrm>
            <a:off x="8601710" y="1417955"/>
            <a:ext cx="2558415" cy="36302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94115" y="5412105"/>
            <a:ext cx="2436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治疗前坐姿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颞下颌关节紊乱病案例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056640" y="1186180"/>
            <a:ext cx="75450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治疗</a:t>
            </a:r>
            <a:endParaRPr lang="zh-CN" altLang="en-US" sz="2400"/>
          </a:p>
          <a:p>
            <a:r>
              <a:rPr lang="zh-CN" altLang="en-US" sz="2400"/>
              <a:t>康复科手法治疗：枕后肌群手法放松，关节松动术和复位手法，胸段手法调整。物理因子治疗: 超声，电疗缓解疼痛症状等。</a:t>
            </a:r>
            <a:endParaRPr lang="zh-CN" altLang="en-US" sz="2400"/>
          </a:p>
        </p:txBody>
      </p:sp>
      <p:pic>
        <p:nvPicPr>
          <p:cNvPr id="4" name="图片 3" descr="治疗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2455" y="3199130"/>
            <a:ext cx="3390900" cy="1905000"/>
          </a:xfrm>
          <a:prstGeom prst="rect">
            <a:avLst/>
          </a:prstGeom>
        </p:spPr>
      </p:pic>
      <p:pic>
        <p:nvPicPr>
          <p:cNvPr id="5" name="图片 4" descr="颞下颌关节紊乱治疗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3134360"/>
            <a:ext cx="3390900" cy="1905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6395" y="5336540"/>
            <a:ext cx="280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就诊时情况，张口右偏，张口受限（32mm）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02655" y="5304155"/>
            <a:ext cx="2371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三次治疗后</a:t>
            </a:r>
            <a:r>
              <a:rPr lang="zh-CN" altLang="en-US"/>
              <a:t>，张口明显改善(40mm)，轨迹变正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第三节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颞下颌关节脱位</a:t>
            </a:r>
            <a:br>
              <a:rPr lang="zh-CN" altLang="en-US" sz="5730" b="1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pic>
        <p:nvPicPr>
          <p:cNvPr id="32770" name="图片占位符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r="2969"/>
          <a:stretch>
            <a:fillRect/>
          </a:stretch>
        </p:blipFill>
        <p:spPr>
          <a:xfrm>
            <a:off x="8938895" y="1257300"/>
            <a:ext cx="3220720" cy="4343400"/>
          </a:xfrm>
        </p:spPr>
      </p:pic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938895" y="5748655"/>
            <a:ext cx="3253105" cy="372745"/>
          </a:xfrm>
        </p:spPr>
        <p:txBody>
          <a:bodyPr/>
          <a:lstStyle/>
          <a:p>
            <a:pPr>
              <a:defRPr/>
            </a:pPr>
            <a:r>
              <a:rPr lang="en-US" altLang="zh-CN" sz="3200" kern="95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CT</a:t>
            </a:r>
            <a:r>
              <a:rPr lang="zh-CN" altLang="en-US" sz="3200" kern="95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示</a:t>
            </a:r>
            <a:r>
              <a:rPr lang="zh-CN" altLang="zh-CN" sz="3200" kern="95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前方</a:t>
            </a:r>
            <a:r>
              <a:rPr lang="zh-CN" altLang="zh-CN" sz="3200" kern="950" dirty="0">
                <a:solidFill>
                  <a:srgbClr val="000000"/>
                </a:solidFill>
                <a:cs typeface="Times New Roman" panose="02020603050405020304" pitchFamily="18" charset="0"/>
              </a:rPr>
              <a:t>脱位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1031875" y="2044700"/>
            <a:ext cx="6727825" cy="18161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8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根据脱位的方向可分为前方脱位，后方脱位，上方脱位，内侧脱位与外侧脱位。根据脱位的性质分为急性脱位、复发性和陈旧性脱位。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3277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3794" name="Shape 103"/>
          <p:cNvSpPr>
            <a:spLocks noChangeArrowheads="1"/>
          </p:cNvSpPr>
          <p:nvPr/>
        </p:nvSpPr>
        <p:spPr bwMode="auto">
          <a:xfrm>
            <a:off x="885825" y="2130425"/>
            <a:ext cx="770731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【临床表现】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795" name="矩形 8"/>
          <p:cNvSpPr>
            <a:spLocks noChangeArrowheads="1"/>
          </p:cNvSpPr>
          <p:nvPr/>
        </p:nvSpPr>
        <p:spPr bwMode="auto">
          <a:xfrm>
            <a:off x="755650" y="17240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625725"/>
            <a:ext cx="9321800" cy="10271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前方脱位以单侧急性前脱位多见。出现脱位时，患者不能闭口，前牙开</a:t>
            </a:r>
            <a:r>
              <a:rPr lang="zh-CN" altLang="en-US" sz="2000" dirty="0">
                <a:ea typeface="微软雅黑" panose="020B0503020204020204" pitchFamily="34" charset="-122"/>
              </a:rPr>
              <a:t></a:t>
            </a:r>
            <a:r>
              <a:rPr lang="zh-CN" altLang="zh-CN" sz="2000" dirty="0">
                <a:ea typeface="微软雅黑" panose="020B0503020204020204" pitchFamily="34" charset="-122"/>
              </a:rPr>
              <a:t>，下颌中线偏向健侧，后牙早接触。双侧脱位患者语言不清，唾液外流，面下</a:t>
            </a:r>
            <a:r>
              <a:rPr lang="en-US" altLang="zh-CN" sz="2000" dirty="0">
                <a:ea typeface="微软雅黑" panose="020B0503020204020204" pitchFamily="34" charset="-122"/>
              </a:rPr>
              <a:t>1/3</a:t>
            </a:r>
            <a:r>
              <a:rPr lang="zh-CN" altLang="zh-CN" sz="2000" dirty="0">
                <a:ea typeface="微软雅黑" panose="020B0503020204020204" pitchFamily="34" charset="-122"/>
              </a:rPr>
              <a:t>变长。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7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急性前脱位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8" name="矩形 3"/>
          <p:cNvSpPr>
            <a:spLocks noChangeArrowheads="1"/>
          </p:cNvSpPr>
          <p:nvPr/>
        </p:nvSpPr>
        <p:spPr bwMode="auto">
          <a:xfrm>
            <a:off x="927100" y="3635375"/>
            <a:ext cx="1211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【诊断】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799" name="矩形 4"/>
          <p:cNvSpPr>
            <a:spLocks noChangeArrowheads="1"/>
          </p:cNvSpPr>
          <p:nvPr/>
        </p:nvSpPr>
        <p:spPr bwMode="auto">
          <a:xfrm>
            <a:off x="825500" y="4076700"/>
            <a:ext cx="944721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急性前脱位很容易诊断，多出现在大张口运动或下颌在张口时受到外伤时，关节囊明显松弛以及肌肉运动不协调也可出现。下颌不能自行闭合，只有经临床医师治疗后才能恢复正常。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80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4818" name="Shape 103"/>
          <p:cNvSpPr>
            <a:spLocks noChangeArrowheads="1"/>
          </p:cNvSpPr>
          <p:nvPr/>
        </p:nvSpPr>
        <p:spPr bwMode="auto">
          <a:xfrm>
            <a:off x="885825" y="2130425"/>
            <a:ext cx="770731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【治疗原则】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819" name="矩形 8"/>
          <p:cNvSpPr>
            <a:spLocks noChangeArrowheads="1"/>
          </p:cNvSpPr>
          <p:nvPr/>
        </p:nvSpPr>
        <p:spPr bwMode="auto">
          <a:xfrm>
            <a:off x="755650" y="17240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625725"/>
            <a:ext cx="9321800" cy="5111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1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急性前脱位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1388" y="2609850"/>
            <a:ext cx="60229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手法复位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ea typeface="微软雅黑" panose="020B0503020204020204" pitchFamily="34" charset="-122"/>
              </a:rPr>
              <a:t>复位后要限制下颌运动</a:t>
            </a:r>
            <a:r>
              <a:rPr lang="zh-CN" altLang="en-US" sz="2000" dirty="0">
                <a:ea typeface="微软雅黑" panose="020B0503020204020204" pitchFamily="34" charset="-122"/>
              </a:rPr>
              <a:t>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pic>
        <p:nvPicPr>
          <p:cNvPr id="34823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3654425"/>
            <a:ext cx="2786062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3736975"/>
            <a:ext cx="2754312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5842" name="Shape 103"/>
          <p:cNvSpPr>
            <a:spLocks noChangeArrowheads="1"/>
          </p:cNvSpPr>
          <p:nvPr/>
        </p:nvSpPr>
        <p:spPr bwMode="auto">
          <a:xfrm>
            <a:off x="885825" y="1941513"/>
            <a:ext cx="7707313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【临床表现】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3" name="矩形 8"/>
          <p:cNvSpPr>
            <a:spLocks noChangeArrowheads="1"/>
          </p:cNvSpPr>
          <p:nvPr/>
        </p:nvSpPr>
        <p:spPr bwMode="auto">
          <a:xfrm>
            <a:off x="755650" y="1536700"/>
            <a:ext cx="184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438400"/>
            <a:ext cx="9321800" cy="10255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反复出现颞下颌关节脱位，症状与急性前脱位相同，患者由于担心关节脱位而不敢大张口。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5" name="矩形 9"/>
          <p:cNvSpPr>
            <a:spLocks noChangeArrowheads="1"/>
          </p:cNvSpPr>
          <p:nvPr/>
        </p:nvSpPr>
        <p:spPr bwMode="auto">
          <a:xfrm>
            <a:off x="4341813" y="987425"/>
            <a:ext cx="3060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二、复发性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6" name="矩形 3"/>
          <p:cNvSpPr>
            <a:spLocks noChangeArrowheads="1"/>
          </p:cNvSpPr>
          <p:nvPr/>
        </p:nvSpPr>
        <p:spPr bwMode="auto">
          <a:xfrm>
            <a:off x="927100" y="3448050"/>
            <a:ext cx="1211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【诊断】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7" name="矩形 4"/>
          <p:cNvSpPr>
            <a:spLocks noChangeArrowheads="1"/>
          </p:cNvSpPr>
          <p:nvPr/>
        </p:nvSpPr>
        <p:spPr bwMode="auto">
          <a:xfrm>
            <a:off x="825500" y="3887788"/>
            <a:ext cx="94472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复发性脱位有反复发作的病史，老年人、重症患者更易发生。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8" name="矩形 2"/>
          <p:cNvSpPr>
            <a:spLocks noChangeArrowheads="1"/>
          </p:cNvSpPr>
          <p:nvPr/>
        </p:nvSpPr>
        <p:spPr bwMode="auto">
          <a:xfrm>
            <a:off x="823913" y="4625975"/>
            <a:ext cx="172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【治疗原则】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9" name="矩形 6"/>
          <p:cNvSpPr>
            <a:spLocks noChangeArrowheads="1"/>
          </p:cNvSpPr>
          <p:nvPr/>
        </p:nvSpPr>
        <p:spPr bwMode="auto">
          <a:xfrm>
            <a:off x="782638" y="5095875"/>
            <a:ext cx="9501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关节囊内注射治疗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治疗效果不佳可行手术治疗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5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6866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三、陈旧性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7" name="Shape 103"/>
          <p:cNvSpPr>
            <a:spLocks noChangeArrowheads="1"/>
          </p:cNvSpPr>
          <p:nvPr/>
        </p:nvSpPr>
        <p:spPr bwMode="auto">
          <a:xfrm>
            <a:off x="946150" y="2216150"/>
            <a:ext cx="770731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【临床表现】</a:t>
            </a:r>
            <a:endParaRPr lang="zh-CN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946150" y="2711450"/>
            <a:ext cx="9321800" cy="5635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陈旧性脱位是指急性前脱位或复发性脱位数周后仍未进行复位者。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9" name="矩形 11"/>
          <p:cNvSpPr>
            <a:spLocks noChangeArrowheads="1"/>
          </p:cNvSpPr>
          <p:nvPr/>
        </p:nvSpPr>
        <p:spPr bwMode="auto">
          <a:xfrm>
            <a:off x="927100" y="3448050"/>
            <a:ext cx="1211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【诊断】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0" name="矩形 12"/>
          <p:cNvSpPr>
            <a:spLocks noChangeArrowheads="1"/>
          </p:cNvSpPr>
          <p:nvPr/>
        </p:nvSpPr>
        <p:spPr bwMode="auto">
          <a:xfrm>
            <a:off x="825500" y="3887788"/>
            <a:ext cx="94472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陈旧性脱位病程长，无牙患者、婴幼儿、重症患者易发生。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1" name="矩形 13"/>
          <p:cNvSpPr>
            <a:spLocks noChangeArrowheads="1"/>
          </p:cNvSpPr>
          <p:nvPr/>
        </p:nvSpPr>
        <p:spPr bwMode="auto">
          <a:xfrm>
            <a:off x="901700" y="4625975"/>
            <a:ext cx="172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【治疗原则】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2" name="矩形 14"/>
          <p:cNvSpPr>
            <a:spLocks noChangeArrowheads="1"/>
          </p:cNvSpPr>
          <p:nvPr/>
        </p:nvSpPr>
        <p:spPr bwMode="auto">
          <a:xfrm>
            <a:off x="842963" y="5095875"/>
            <a:ext cx="9501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手术治疗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为主。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三叉神经痛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479425" y="1562755"/>
            <a:ext cx="7705725" cy="56425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中枢病变学说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506" name="矩形 8"/>
          <p:cNvSpPr>
            <a:spLocks noChangeArrowheads="1"/>
          </p:cNvSpPr>
          <p:nvPr/>
        </p:nvSpPr>
        <p:spPr bwMode="auto">
          <a:xfrm>
            <a:off x="5188985" y="984250"/>
            <a:ext cx="1826142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一、病因</a:t>
            </a:r>
            <a:endParaRPr lang="zh-CN" altLang="en-US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9425" y="2003327"/>
            <a:ext cx="9321800" cy="56425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周围病变学说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9425" y="2436683"/>
            <a:ext cx="6056313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）血管神经压迫学说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）解剖结构异常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第四节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颞下颌关节强直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939530" y="5748655"/>
            <a:ext cx="3252470" cy="372745"/>
          </a:xfrm>
        </p:spPr>
        <p:txBody>
          <a:bodyPr/>
          <a:lstStyle/>
          <a:p>
            <a:pPr>
              <a:defRPr/>
            </a:pPr>
            <a:r>
              <a:rPr lang="zh-CN" altLang="zh-CN" kern="950" dirty="0">
                <a:solidFill>
                  <a:srgbClr val="000000"/>
                </a:solidFill>
                <a:cs typeface="Times New Roman" panose="02020603050405020304" pitchFamily="18" charset="0"/>
              </a:rPr>
              <a:t>颞下颌关节强直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46150" y="1581150"/>
            <a:ext cx="6916738" cy="186531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zh-CN" sz="24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因关节及关节周围组织器质性病变造成开口困难或完全不能开口者，称为颞下颌关节强直（</a:t>
            </a:r>
            <a:r>
              <a:rPr lang="en-US" altLang="zh-CN" sz="2400" kern="950" dirty="0" err="1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ankylosis</a:t>
            </a:r>
            <a:r>
              <a:rPr lang="en-US" altLang="zh-CN" sz="24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of the TMJ</a:t>
            </a:r>
            <a:r>
              <a:rPr lang="zh-CN" altLang="zh-CN" sz="24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）。根据病变的部位分为：关节内强直、关节外强直和混合性关节强直。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pic>
        <p:nvPicPr>
          <p:cNvPr id="38916" name="Picture 6" descr="熊家华4"/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3" r="26253"/>
          <a:stretch>
            <a:fillRect/>
          </a:stretch>
        </p:blipFill>
        <p:spPr>
          <a:xfrm>
            <a:off x="8969375" y="1192530"/>
            <a:ext cx="3222625" cy="4343400"/>
          </a:xfrm>
          <a:noFill/>
        </p:spPr>
      </p:pic>
      <p:sp>
        <p:nvSpPr>
          <p:cNvPr id="7" name="椭圆 6"/>
          <p:cNvSpPr/>
          <p:nvPr/>
        </p:nvSpPr>
        <p:spPr>
          <a:xfrm>
            <a:off x="9980613" y="1803400"/>
            <a:ext cx="917575" cy="684213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8918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49313" y="1924050"/>
            <a:ext cx="7707312" cy="4413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【临床表现】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3557588"/>
            <a:ext cx="9321800" cy="4413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【诊断】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0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关节内强直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38200" y="5033963"/>
            <a:ext cx="7707313" cy="4397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【治疗原则】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638" y="2366963"/>
            <a:ext cx="11263312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kern="95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关节强直可发生在任何年龄，主要出现进行性开口受限。早期为纤维性强直，纤维性强直进一步</a:t>
            </a:r>
            <a:endParaRPr lang="en-US" altLang="zh-CN" sz="2000" kern="95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304800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kern="95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发展为骨性强直，所以关节强直病史较长，一般在几年以上。</a:t>
            </a:r>
            <a:endParaRPr lang="zh-CN" altLang="zh-CN" sz="2000" kern="95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7550" y="4157663"/>
            <a:ext cx="10947400" cy="7064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病程长，有外伤、感染以及手术的病史。开口受限逐渐加重，髁突活动度减弱或消失。</a:t>
            </a:r>
            <a:r>
              <a:rPr lang="zh-CN" altLang="zh-CN" sz="2000" dirty="0">
                <a:ea typeface="微软雅黑" panose="020B0503020204020204" pitchFamily="34" charset="-122"/>
              </a:rPr>
              <a:t>部分患者有面部畸形和咬合关系紊乱。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2475" y="5568950"/>
            <a:ext cx="24923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关节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手</a:t>
            </a: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术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治疗为主。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39945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7452360" y="4954905"/>
            <a:ext cx="4739640" cy="372745"/>
          </a:xfrm>
        </p:spPr>
        <p:txBody>
          <a:bodyPr/>
          <a:lstStyle/>
          <a:p>
            <a:pPr>
              <a:defRPr/>
            </a:pPr>
            <a:r>
              <a:rPr lang="zh-CN" altLang="en-US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左侧</a:t>
            </a:r>
            <a:r>
              <a:rPr lang="zh-CN" altLang="zh-CN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骨</a:t>
            </a:r>
            <a:r>
              <a:rPr lang="zh-CN" altLang="zh-CN" sz="3200" kern="950" dirty="0">
                <a:solidFill>
                  <a:srgbClr val="000000"/>
                </a:solidFill>
                <a:latin typeface="Times New Roman" panose="02020603050405020304" pitchFamily="18" charset="0"/>
              </a:rPr>
              <a:t>性</a:t>
            </a:r>
            <a:r>
              <a:rPr lang="zh-CN" altLang="zh-CN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强直</a:t>
            </a:r>
            <a:r>
              <a:rPr lang="en-US" altLang="zh-CN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CT</a:t>
            </a:r>
            <a:r>
              <a:rPr lang="zh-CN" altLang="en-US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片</a:t>
            </a:r>
            <a:endParaRPr lang="zh-CN" altLang="en-US" sz="3200" dirty="0"/>
          </a:p>
        </p:txBody>
      </p:sp>
      <p:pic>
        <p:nvPicPr>
          <p:cNvPr id="40963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1631950"/>
            <a:ext cx="4205288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1470025"/>
            <a:ext cx="2497137" cy="33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398588"/>
            <a:ext cx="256063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占位符 3"/>
          <p:cNvSpPr txBox="1"/>
          <p:nvPr/>
        </p:nvSpPr>
        <p:spPr bwMode="auto">
          <a:xfrm>
            <a:off x="2119313" y="5106988"/>
            <a:ext cx="3254375" cy="373062"/>
          </a:xfrm>
          <a:prstGeom prst="rect">
            <a:avLst/>
          </a:prstGeom>
          <a:noFill/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ct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zh-CN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骨性强直</a:t>
            </a:r>
            <a:r>
              <a:rPr lang="zh-CN" altLang="en-US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正侧位片</a:t>
            </a:r>
            <a:endParaRPr lang="zh-CN" altLang="en-US" dirty="0"/>
          </a:p>
        </p:txBody>
      </p:sp>
      <p:sp>
        <p:nvSpPr>
          <p:cNvPr id="40967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49313" y="1924050"/>
            <a:ext cx="7707312" cy="4413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【临床表现】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951163"/>
            <a:ext cx="9321800" cy="4397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【诊断】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8" name="矩形 9"/>
          <p:cNvSpPr>
            <a:spLocks noChangeArrowheads="1"/>
          </p:cNvSpPr>
          <p:nvPr/>
        </p:nvSpPr>
        <p:spPr bwMode="auto">
          <a:xfrm>
            <a:off x="4341813" y="987425"/>
            <a:ext cx="3060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关节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强直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38200" y="4589463"/>
            <a:ext cx="7707313" cy="4397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【治疗原则】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638" y="2366963"/>
            <a:ext cx="11263312" cy="50006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关节外强直主要表现为不同程度的张口困难或完全不能张口。</a:t>
            </a:r>
            <a:endParaRPr lang="zh-CN" altLang="zh-CN" sz="2000" kern="95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1991" name="矩形 4"/>
          <p:cNvSpPr>
            <a:spLocks noChangeArrowheads="1"/>
          </p:cNvSpPr>
          <p:nvPr/>
        </p:nvSpPr>
        <p:spPr bwMode="auto">
          <a:xfrm>
            <a:off x="717550" y="3490913"/>
            <a:ext cx="109474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有面颊部外伤、开放性骨折、感染、物理与化学性损伤、放射治疗和手术史。关节外病变所致的张口困难或完全不能张口，颌间可触及范围不等的瘢痕条索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 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，耳前区触压患侧，髁突活动度减弱或消失。</a:t>
            </a:r>
            <a:endParaRPr lang="zh-CN" altLang="zh-CN" sz="20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2475" y="5073650"/>
            <a:ext cx="197961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手</a:t>
            </a: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术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治疗为主。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4199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301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128770" y="5108575"/>
            <a:ext cx="3253105" cy="371475"/>
          </a:xfrm>
          <a:ln>
            <a:miter lim="800000"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3200" smtClean="0"/>
              <a:t>颌间瘢痕挛缩</a:t>
            </a:r>
            <a:endParaRPr lang="zh-CN" altLang="en-US" sz="3200" smtClean="0"/>
          </a:p>
        </p:txBody>
      </p:sp>
      <p:pic>
        <p:nvPicPr>
          <p:cNvPr id="43011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1519238"/>
            <a:ext cx="447040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第五节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颞下颌关节其他疾病</a:t>
            </a:r>
            <a:endParaRPr lang="zh-CN" altLang="en-US" sz="3200"/>
          </a:p>
        </p:txBody>
      </p:sp>
      <p:sp>
        <p:nvSpPr>
          <p:cNvPr id="45058" name="矩形 4"/>
          <p:cNvSpPr>
            <a:spLocks noChangeArrowheads="1"/>
          </p:cNvSpPr>
          <p:nvPr/>
        </p:nvSpPr>
        <p:spPr bwMode="auto">
          <a:xfrm>
            <a:off x="490538" y="1336675"/>
            <a:ext cx="6551612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颞下颌关节感染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颞下颌关节损伤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颞下颌关节先天性或发育性畸形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颞下颌关节肿瘤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59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6082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1742440" y="5029200"/>
            <a:ext cx="3599815" cy="371475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髁突骨折</a:t>
            </a:r>
            <a:r>
              <a:rPr lang="en-US" altLang="zh-CN" sz="3200" smtClean="0"/>
              <a:t>CT</a:t>
            </a:r>
            <a:endParaRPr lang="zh-CN" altLang="en-US" sz="3200" smtClean="0"/>
          </a:p>
        </p:txBody>
      </p:sp>
      <p:sp>
        <p:nvSpPr>
          <p:cNvPr id="46083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6801485" y="5158105"/>
            <a:ext cx="396748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zh-CN" sz="3200" smtClean="0"/>
              <a:t>颞下颌关节肿瘤</a:t>
            </a:r>
            <a:r>
              <a:rPr lang="en-US" altLang="zh-CN" sz="3200" smtClean="0"/>
              <a:t>CT</a:t>
            </a:r>
            <a:endParaRPr lang="zh-CN" altLang="zh-CN" sz="3200" smtClean="0"/>
          </a:p>
          <a:p>
            <a:pPr eaLnBrk="1" hangingPunct="1">
              <a:spcBef>
                <a:spcPct val="0"/>
              </a:spcBef>
            </a:pPr>
            <a:endParaRPr lang="zh-CN" altLang="en-US" sz="3200" smtClean="0"/>
          </a:p>
        </p:txBody>
      </p:sp>
      <p:pic>
        <p:nvPicPr>
          <p:cNvPr id="46084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1479550"/>
            <a:ext cx="3214688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 flipH="1">
            <a:off x="7451725" y="2786063"/>
            <a:ext cx="247650" cy="133350"/>
          </a:xfrm>
          <a:prstGeom prst="rightArrow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4608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9" t="12572" r="12868"/>
          <a:stretch>
            <a:fillRect/>
          </a:stretch>
        </p:blipFill>
        <p:spPr bwMode="auto">
          <a:xfrm>
            <a:off x="1939925" y="1490663"/>
            <a:ext cx="3205163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06" name="TextBox 9"/>
          <p:cNvSpPr txBox="1">
            <a:spLocks noChangeArrowheads="1"/>
          </p:cNvSpPr>
          <p:nvPr/>
        </p:nvSpPr>
        <p:spPr bwMode="auto">
          <a:xfrm>
            <a:off x="1752600" y="1897063"/>
            <a:ext cx="8707438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742950" indent="-2857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1.颞下颌关节紊乱病的分类和治疗原则是什么？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2.简述颞下颌关节急性前脱位手法复位的方法。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529" name="图片占位符 16" descr="图片2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/>
          <a:srcRect/>
          <a:stretch>
            <a:fillRect/>
          </a:stretch>
        </p:blipFill>
        <p:spPr>
          <a:xfrm>
            <a:off x="8890000" y="1895475"/>
            <a:ext cx="2463800" cy="2943225"/>
          </a:xfrm>
        </p:spPr>
      </p:pic>
      <p:sp>
        <p:nvSpPr>
          <p:cNvPr id="11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1067435" y="5005705"/>
            <a:ext cx="3982720" cy="70294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疼痛骤然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发生：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闪电式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”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电击、针刺、刀割或撕裂样疼痛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2531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9020810" y="5246370"/>
            <a:ext cx="2814955" cy="4622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疼痛有明显“扳机点”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2532" name="矩形 8"/>
          <p:cNvSpPr>
            <a:spLocks noChangeArrowheads="1"/>
          </p:cNvSpPr>
          <p:nvPr/>
        </p:nvSpPr>
        <p:spPr bwMode="auto">
          <a:xfrm>
            <a:off x="482110" y="982761"/>
            <a:ext cx="1620957" cy="6622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zh-CN" sz="28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2533" name="图片占位符 15" descr="图片1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1109980" y="1863725"/>
            <a:ext cx="3940175" cy="2974975"/>
          </a:xfrm>
        </p:spPr>
      </p:pic>
      <p:sp>
        <p:nvSpPr>
          <p:cNvPr id="22535" name="文本占位符 12"/>
          <p:cNvSpPr/>
          <p:nvPr/>
        </p:nvSpPr>
        <p:spPr bwMode="auto">
          <a:xfrm>
            <a:off x="5322786" y="5246688"/>
            <a:ext cx="3454725" cy="461962"/>
          </a:xfrm>
          <a:prstGeom prst="rect">
            <a:avLst/>
          </a:prstGeom>
          <a:noFill/>
          <a:ln w="9525">
            <a:solidFill>
              <a:srgbClr val="127FB8"/>
            </a:solidFill>
            <a:prstDash val="dash"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揉搓面部可致皮肤粗糙、增厚、色素沉着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2537" name="Picture 9" descr="图片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2794" y="1925638"/>
            <a:ext cx="3532187" cy="2913062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5" y="1614766"/>
            <a:ext cx="7705725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定分支检查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拂诊、触诊、压诊、揉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  <a:sym typeface="+mn-ea"/>
              </a:rPr>
              <a:t>诊。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554" name="矩形 8"/>
          <p:cNvSpPr>
            <a:spLocks noChangeArrowheads="1"/>
          </p:cNvSpPr>
          <p:nvPr/>
        </p:nvSpPr>
        <p:spPr bwMode="auto">
          <a:xfrm>
            <a:off x="5188993" y="984250"/>
            <a:ext cx="1826141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二、检查</a:t>
            </a:r>
            <a:endParaRPr lang="zh-CN" altLang="en-US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9425" y="2624012"/>
            <a:ext cx="9321800" cy="50969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三叉神经功能检查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9425" y="3145814"/>
            <a:ext cx="6054725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感觉功能、角膜反射、腭反射、功能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运动。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1209963" y="1654832"/>
            <a:ext cx="10150764" cy="271869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病史、疼痛部位、性质、发作表现和神经系统无阳性体征诊断并不困难。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扳机点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具有重要意义。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第一支：封闭眶上孔及其周围。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第二支：眶下孔、切牙孔、腭大孔、上颌结节、或圆孔。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第三支：颏孔、下牙槽神经孔、卵圆孔。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怀疑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继发性三叉神经痛时，应进一步做详细的临床检查，按需要拍摄颅骨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线片（特别是颅底和岩骨），常需要做特殊造影、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MRI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检查等以明确诊断。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578" name="矩形 8"/>
          <p:cNvSpPr>
            <a:spLocks noChangeArrowheads="1"/>
          </p:cNvSpPr>
          <p:nvPr/>
        </p:nvSpPr>
        <p:spPr bwMode="auto">
          <a:xfrm>
            <a:off x="5188989" y="980961"/>
            <a:ext cx="1826142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三、诊断</a:t>
            </a:r>
            <a:endParaRPr lang="zh-CN" altLang="en-US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6723" y="1798077"/>
            <a:ext cx="1122838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非典型面痛：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疼痛不局限，范围广、深，无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“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扳机点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”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牙痛和其他牙源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性疾病：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牙髓炎、髓石、埋伏牙、颌骨肿瘤及骨髓炎等皆可出现，疼痛持续，深在钝痛，无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“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扳机点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”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，去除病灶后疼痛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消失。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鼻窦炎：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急性上颌窦炎、额窦炎等。疼痛持续，局部炎症反应明显，抗炎有效。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颞下颌关节紊乱病：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疼痛与下颌运动有关，一般无自发痛，大张口诱发。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舌咽神经痛：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多见于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男性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。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疼痛性质与三叉神经痛相似，但疼痛部位在咽后壁、舌根、软腭、扁导体、咽部及外耳道等处。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580" name="文本框 3"/>
          <p:cNvSpPr txBox="1">
            <a:spLocks noChangeArrowheads="1"/>
          </p:cNvSpPr>
          <p:nvPr/>
        </p:nvSpPr>
        <p:spPr bwMode="auto">
          <a:xfrm>
            <a:off x="4777478" y="941230"/>
            <a:ext cx="264687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四、鉴别诊断</a:t>
            </a:r>
            <a:endParaRPr lang="zh-CN" altLang="en-US" sz="32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6" y="1847654"/>
            <a:ext cx="11228387" cy="19492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药物治疗：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卡马西平为目前治疗三叉神经痛首选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药物。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半月神经节射频温控热凝术：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止痛效果好，复发率低，可重复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治疗。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针刺疗法、封闭疗法、理疗：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对神经干及周围穴位单侧刺激或导入药物辅助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治疗。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注射疗法：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无水乙醇或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95%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乙醇注射于周围神经干或半月神经节，产生局部神经纤维变性。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602" name="矩形 8"/>
          <p:cNvSpPr>
            <a:spLocks noChangeArrowheads="1"/>
          </p:cNvSpPr>
          <p:nvPr/>
        </p:nvSpPr>
        <p:spPr bwMode="auto">
          <a:xfrm>
            <a:off x="5188979" y="984250"/>
            <a:ext cx="1826141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五、治疗</a:t>
            </a:r>
            <a:endParaRPr lang="zh-CN" altLang="en-US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000,&quot;width&quot;:5340}"/>
</p:tagLst>
</file>

<file path=ppt/tags/tag2.xml><?xml version="1.0" encoding="utf-8"?>
<p:tagLst xmlns:p="http://schemas.openxmlformats.org/presentationml/2006/main">
  <p:tag name="KSO_WM_UNIT_PLACING_PICTURE_USER_VIEWPORT" val="{&quot;height&quot;:15840,&quot;width&quot;:9153}"/>
</p:tagLst>
</file>

<file path=ppt/tags/tag3.xml><?xml version="1.0" encoding="utf-8"?>
<p:tagLst xmlns:p="http://schemas.openxmlformats.org/presentationml/2006/main">
  <p:tag name="ISPRING_RESOURCE_PATHS_HASH_2" val="eb64ffe1af7556e2c52495617c462e262327716"/>
  <p:tag name="KSO_WPP_MARK_KEY" val="8a144368-8a2d-4338-876b-fb5dc8510017"/>
  <p:tag name="COMMONDATA" val="eyJoZGlkIjoiZjA4ZThhN2Q5Mzg5YTA5NzhjNGM0ODA3ZWVkMWQ5NDkifQ==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4522</Words>
  <Application>WPS 演示</Application>
  <PresentationFormat>宽屏</PresentationFormat>
  <Paragraphs>439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66" baseType="lpstr">
      <vt:lpstr>Arial</vt:lpstr>
      <vt:lpstr>宋体</vt:lpstr>
      <vt:lpstr>Wingdings</vt:lpstr>
      <vt:lpstr>等线</vt:lpstr>
      <vt:lpstr>Arial Unicode MS</vt:lpstr>
      <vt:lpstr>华文行楷</vt:lpstr>
      <vt:lpstr>Calibri</vt:lpstr>
      <vt:lpstr>思源黑体 CN Light</vt:lpstr>
      <vt:lpstr>微软雅黑</vt:lpstr>
      <vt:lpstr>Calibri</vt:lpstr>
      <vt:lpstr>Calibri Light</vt:lpstr>
      <vt:lpstr>经典繁仿黑</vt:lpstr>
      <vt:lpstr>黑体</vt:lpstr>
      <vt:lpstr>Times New Roman</vt:lpstr>
      <vt:lpstr>Arial Unicode MS</vt:lpstr>
      <vt:lpstr>Times New Roman</vt:lpstr>
      <vt:lpstr>Office 主题</vt:lpstr>
      <vt:lpstr>自定义设计方案</vt:lpstr>
      <vt:lpstr>1_Office 主题</vt:lpstr>
      <vt:lpstr>PowerPoint 演示文稿</vt:lpstr>
      <vt:lpstr>第十四章 颌面部神经疾病 </vt:lpstr>
      <vt:lpstr>PowerPoint 演示文稿</vt:lpstr>
      <vt:lpstr>第一节 三叉神经痛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第二节面神经麻痹</vt:lpstr>
      <vt:lpstr>PowerPoint 演示文稿</vt:lpstr>
      <vt:lpstr>PowerPoint 演示文稿</vt:lpstr>
      <vt:lpstr>思考题</vt:lpstr>
      <vt:lpstr>颞下颌关节常见病</vt:lpstr>
      <vt:lpstr>颞下颌关节常见病</vt:lpstr>
      <vt:lpstr>第一章 颞下颌关节功能解剖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颞下颌关节紊乱病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颞下颌关节紊乱病案例</vt:lpstr>
      <vt:lpstr>颞下颌关节紊乱病案例</vt:lpstr>
      <vt:lpstr>颞下颌关节紊乱病案例</vt:lpstr>
      <vt:lpstr>第三节 颞下颌关节脱位 </vt:lpstr>
      <vt:lpstr>PowerPoint 演示文稿</vt:lpstr>
      <vt:lpstr>PowerPoint 演示文稿</vt:lpstr>
      <vt:lpstr>PowerPoint 演示文稿</vt:lpstr>
      <vt:lpstr>PowerPoint 演示文稿</vt:lpstr>
      <vt:lpstr>第四节 颞下颌关节强直</vt:lpstr>
      <vt:lpstr>PowerPoint 演示文稿</vt:lpstr>
      <vt:lpstr>PowerPoint 演示文稿</vt:lpstr>
      <vt:lpstr>PowerPoint 演示文稿</vt:lpstr>
      <vt:lpstr>PowerPoint 演示文稿</vt:lpstr>
      <vt:lpstr>第五节 颞下颌关节其他疾病</vt:lpstr>
      <vt:lpstr>PowerPoint 演示文稿</vt:lpstr>
      <vt:lpstr>思考题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Season</cp:lastModifiedBy>
  <cp:revision>158</cp:revision>
  <dcterms:created xsi:type="dcterms:W3CDTF">2017-08-10T17:46:00Z</dcterms:created>
  <dcterms:modified xsi:type="dcterms:W3CDTF">2022-12-20T12:27:39Z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3B7B507F552D4CAEB60A798AAD4237DD</vt:lpwstr>
  </property>
</Properties>
</file>